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84" r:id="rId3"/>
    <p:sldId id="285" r:id="rId4"/>
    <p:sldId id="257" r:id="rId5"/>
    <p:sldId id="273" r:id="rId6"/>
    <p:sldId id="258" r:id="rId7"/>
    <p:sldId id="260" r:id="rId8"/>
    <p:sldId id="261" r:id="rId9"/>
    <p:sldId id="263" r:id="rId10"/>
    <p:sldId id="262" r:id="rId11"/>
    <p:sldId id="270" r:id="rId12"/>
    <p:sldId id="266" r:id="rId13"/>
    <p:sldId id="275" r:id="rId14"/>
    <p:sldId id="281" r:id="rId15"/>
    <p:sldId id="267" r:id="rId16"/>
    <p:sldId id="268" r:id="rId17"/>
    <p:sldId id="282" r:id="rId18"/>
    <p:sldId id="283" r:id="rId19"/>
    <p:sldId id="276" r:id="rId20"/>
    <p:sldId id="28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50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BA55E-2F80-4470-8566-F4EDADD5D96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296DA-9F76-4BCC-AE4A-E0799BFB2C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440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296DA-9F76-4BCC-AE4A-E0799BFB2CC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49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296DA-9F76-4BCC-AE4A-E0799BFB2CC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729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296DA-9F76-4BCC-AE4A-E0799BFB2CC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98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296DA-9F76-4BCC-AE4A-E0799BFB2CC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491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296DA-9F76-4BCC-AE4A-E0799BFB2CC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2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ork_functio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362200"/>
            <a:ext cx="7772400" cy="1470025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Lecture 5</a:t>
            </a:r>
            <a:br>
              <a:rPr lang="en-US" sz="7200" b="1" dirty="0" smtClean="0"/>
            </a:br>
            <a:r>
              <a:rPr lang="en-US" sz="7200" b="1" dirty="0" smtClean="0"/>
              <a:t>Physics </a:t>
            </a:r>
            <a:r>
              <a:rPr lang="en-US" sz="7200" b="1" dirty="0"/>
              <a:t>of Welding Arc I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8746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Secondary Electron Emission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82" y="762000"/>
            <a:ext cx="9067800" cy="5715000"/>
          </a:xfrm>
        </p:spPr>
        <p:txBody>
          <a:bodyPr/>
          <a:lstStyle/>
          <a:p>
            <a:r>
              <a:rPr lang="en-US" sz="2400" dirty="0"/>
              <a:t>High velocity electrons moving from cathode to anode in the arc gap collide with other gaseous molecules.</a:t>
            </a:r>
          </a:p>
          <a:p>
            <a:pPr marL="0" indent="0">
              <a:buNone/>
            </a:pPr>
            <a:r>
              <a:rPr lang="en-US" sz="2400" dirty="0"/>
              <a:t> </a:t>
            </a:r>
          </a:p>
          <a:p>
            <a:r>
              <a:rPr lang="en-US" sz="2400" dirty="0"/>
              <a:t>This collision results in decomposition of gaseous molecules into atoms and charged particles (electrons and ions</a:t>
            </a:r>
            <a:r>
              <a:rPr lang="en-US" sz="2400" dirty="0" smtClean="0"/>
              <a:t>).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6"/>
          <a:stretch/>
        </p:blipFill>
        <p:spPr bwMode="auto">
          <a:xfrm>
            <a:off x="2209800" y="2971800"/>
            <a:ext cx="4267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020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Zones in Arc Gap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09600"/>
            <a:ext cx="8991600" cy="56388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On establishing the welding arc, drop in arc voltage is observed across the arc </a:t>
            </a:r>
            <a:r>
              <a:rPr lang="en-US" sz="2400" dirty="0" smtClean="0"/>
              <a:t>gap.</a:t>
            </a:r>
          </a:p>
          <a:p>
            <a:r>
              <a:rPr lang="en-US" sz="2400" dirty="0" smtClean="0"/>
              <a:t>The rate </a:t>
            </a:r>
            <a:r>
              <a:rPr lang="en-US" sz="2400" dirty="0"/>
              <a:t>of drop in arc voltage varies with distance from the electrode tip to </a:t>
            </a:r>
            <a:r>
              <a:rPr lang="en-US" sz="2400" dirty="0" smtClean="0"/>
              <a:t>the weld </a:t>
            </a:r>
            <a:r>
              <a:rPr lang="en-US" sz="2400" dirty="0"/>
              <a:t>pool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Generally</a:t>
            </a:r>
            <a:r>
              <a:rPr lang="en-US" sz="2400" dirty="0"/>
              <a:t>, five different zones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are </a:t>
            </a:r>
            <a:r>
              <a:rPr lang="en-US" sz="2400" dirty="0"/>
              <a:t>observed in the arc </a:t>
            </a:r>
            <a:r>
              <a:rPr lang="en-US" sz="2400" dirty="0" smtClean="0"/>
              <a:t>gap: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Cathode </a:t>
            </a:r>
            <a:r>
              <a:rPr lang="en-US" sz="2400" dirty="0"/>
              <a:t>spot, </a:t>
            </a:r>
            <a:endParaRPr lang="en-US" sz="2400" dirty="0" smtClean="0"/>
          </a:p>
          <a:p>
            <a:r>
              <a:rPr lang="en-US" sz="2400" dirty="0" smtClean="0"/>
              <a:t>Cathode </a:t>
            </a:r>
            <a:r>
              <a:rPr lang="en-US" sz="2400" dirty="0"/>
              <a:t>drop zone, </a:t>
            </a:r>
            <a:endParaRPr lang="en-US" sz="2400" dirty="0" smtClean="0"/>
          </a:p>
          <a:p>
            <a:r>
              <a:rPr lang="en-US" sz="2400" dirty="0" smtClean="0"/>
              <a:t>Plasma</a:t>
            </a:r>
            <a:r>
              <a:rPr lang="en-US" sz="2400" dirty="0"/>
              <a:t>, </a:t>
            </a:r>
            <a:endParaRPr lang="en-US" sz="2400" dirty="0" smtClean="0"/>
          </a:p>
          <a:p>
            <a:r>
              <a:rPr lang="en-US" sz="2400" dirty="0" smtClean="0"/>
              <a:t>Anode </a:t>
            </a:r>
            <a:r>
              <a:rPr lang="en-US" sz="2400" dirty="0"/>
              <a:t>drop zone and </a:t>
            </a:r>
            <a:endParaRPr lang="en-US" sz="2400" dirty="0" smtClean="0"/>
          </a:p>
          <a:p>
            <a:r>
              <a:rPr lang="en-US" sz="2400" dirty="0" smtClean="0"/>
              <a:t>Anode </a:t>
            </a:r>
            <a:r>
              <a:rPr lang="en-US" sz="2400" dirty="0"/>
              <a:t>spot</a:t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962" y="1676400"/>
            <a:ext cx="3700037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475" y="4495800"/>
            <a:ext cx="3133725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692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Cathode </a:t>
            </a:r>
            <a:r>
              <a:rPr lang="en-US" b="1" dirty="0"/>
              <a:t>spot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6019800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Arial" pitchFamily="34" charset="0"/>
              <a:buNone/>
            </a:pPr>
            <a:r>
              <a:rPr lang="en-US" b="1" dirty="0"/>
              <a:t>-</a:t>
            </a:r>
            <a:r>
              <a:rPr lang="en-US" sz="2600" dirty="0" smtClean="0"/>
              <a:t>This </a:t>
            </a:r>
            <a:r>
              <a:rPr lang="en-US" sz="2600" dirty="0"/>
              <a:t>is a region of cathode where from electrons are emitted. </a:t>
            </a:r>
            <a:r>
              <a:rPr lang="en-US" sz="2600" dirty="0" smtClean="0"/>
              <a:t>        -There </a:t>
            </a:r>
            <a:r>
              <a:rPr lang="en-US" sz="2600" dirty="0"/>
              <a:t>are  three types of cathode spots : </a:t>
            </a:r>
          </a:p>
          <a:p>
            <a:pPr marL="0" indent="0">
              <a:buFont typeface="Arial" pitchFamily="34" charset="0"/>
              <a:buNone/>
            </a:pPr>
            <a:r>
              <a:rPr lang="en-US" sz="2600" dirty="0"/>
              <a:t> </a:t>
            </a:r>
            <a:r>
              <a:rPr lang="en-US" sz="2600" dirty="0" smtClean="0"/>
              <a:t>1.mobile, 2. </a:t>
            </a:r>
            <a:r>
              <a:rPr lang="en-US" sz="2600" dirty="0"/>
              <a:t>pointed</a:t>
            </a:r>
            <a:r>
              <a:rPr lang="en-US" sz="2600" dirty="0" smtClean="0"/>
              <a:t>,  </a:t>
            </a:r>
            <a:r>
              <a:rPr lang="en-US" sz="2600" dirty="0"/>
              <a:t>and </a:t>
            </a:r>
            <a:r>
              <a:rPr lang="en-US" sz="2600" dirty="0" smtClean="0"/>
              <a:t> 3.normal</a:t>
            </a:r>
            <a:r>
              <a:rPr lang="en-US" sz="2600" dirty="0"/>
              <a:t>. </a:t>
            </a:r>
            <a:endParaRPr lang="en-US" sz="2600" dirty="0" smtClean="0"/>
          </a:p>
          <a:p>
            <a:pPr marL="0" indent="0">
              <a:buFont typeface="Arial" pitchFamily="34" charset="0"/>
              <a:buNone/>
            </a:pPr>
            <a:endParaRPr lang="en-US" sz="2600" dirty="0"/>
          </a:p>
          <a:p>
            <a:pPr marL="0" indent="0">
              <a:buFont typeface="Arial" pitchFamily="34" charset="0"/>
              <a:buNone/>
            </a:pPr>
            <a:r>
              <a:rPr lang="en-US" sz="2600" dirty="0" smtClean="0"/>
              <a:t>-There </a:t>
            </a:r>
            <a:r>
              <a:rPr lang="en-US" sz="2600" dirty="0"/>
              <a:t>can be one </a:t>
            </a:r>
            <a:r>
              <a:rPr lang="en-US" sz="2600" dirty="0" smtClean="0"/>
              <a:t>or more </a:t>
            </a:r>
            <a:r>
              <a:rPr lang="en-US" sz="2600" dirty="0"/>
              <a:t>than </a:t>
            </a:r>
            <a:endParaRPr lang="en-US" sz="2600" dirty="0" smtClean="0"/>
          </a:p>
          <a:p>
            <a:pPr marL="0" indent="0">
              <a:buFont typeface="Arial" pitchFamily="34" charset="0"/>
              <a:buNone/>
            </a:pPr>
            <a:r>
              <a:rPr lang="en-US" sz="2600" dirty="0" smtClean="0"/>
              <a:t>one </a:t>
            </a:r>
            <a:r>
              <a:rPr lang="en-US" sz="2600" dirty="0"/>
              <a:t>cathode spots moving at high speed </a:t>
            </a:r>
            <a:endParaRPr lang="en-US" sz="2600" dirty="0" smtClean="0"/>
          </a:p>
          <a:p>
            <a:pPr marL="0" indent="0">
              <a:buFont typeface="Arial" pitchFamily="34" charset="0"/>
              <a:buNone/>
            </a:pPr>
            <a:r>
              <a:rPr lang="en-US" sz="2600" dirty="0" smtClean="0"/>
              <a:t>ranging </a:t>
            </a:r>
            <a:r>
              <a:rPr lang="en-US" sz="2600" dirty="0"/>
              <a:t>from 5-10 m/sec. </a:t>
            </a:r>
            <a:endParaRPr lang="en-US" sz="2600" dirty="0" smtClean="0"/>
          </a:p>
          <a:p>
            <a:pPr marL="0" indent="0">
              <a:buFont typeface="Arial" pitchFamily="34" charset="0"/>
              <a:buNone/>
            </a:pPr>
            <a:endParaRPr lang="en-US" sz="2600" dirty="0"/>
          </a:p>
          <a:p>
            <a:pPr marL="0" indent="0">
              <a:buFont typeface="Arial" pitchFamily="34" charset="0"/>
              <a:buNone/>
            </a:pPr>
            <a:endParaRPr lang="en-US" sz="2600" dirty="0" smtClean="0"/>
          </a:p>
          <a:p>
            <a:pPr marL="0" indent="0">
              <a:buFont typeface="Arial" pitchFamily="34" charset="0"/>
              <a:buNone/>
            </a:pPr>
            <a:endParaRPr lang="en-US" sz="2600" dirty="0"/>
          </a:p>
          <a:p>
            <a:pPr marL="0" indent="0">
              <a:buFont typeface="Arial" pitchFamily="34" charset="0"/>
              <a:buNone/>
            </a:pPr>
            <a:endParaRPr lang="en-US" sz="2600" dirty="0"/>
          </a:p>
          <a:p>
            <a:pPr marL="0" indent="0" algn="justLow">
              <a:buNone/>
            </a:pPr>
            <a:r>
              <a:rPr lang="en-US" sz="2600" dirty="0" smtClean="0"/>
              <a:t>-Mobile </a:t>
            </a:r>
            <a:r>
              <a:rPr lang="en-US" sz="2600" dirty="0"/>
              <a:t>cathode spot is usually produced at current density 100-1000 A/mm2. it is generally found during the welding of aluminum and magnesium</a:t>
            </a:r>
            <a:r>
              <a:rPr lang="en-US" sz="2600" dirty="0" smtClean="0"/>
              <a:t>.</a:t>
            </a:r>
            <a:endParaRPr lang="en-US" sz="2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6"/>
          <a:stretch/>
        </p:blipFill>
        <p:spPr bwMode="auto">
          <a:xfrm>
            <a:off x="5122460" y="1447800"/>
            <a:ext cx="3906672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393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15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Cathode spot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8839200" cy="6324600"/>
          </a:xfrm>
        </p:spPr>
        <p:txBody>
          <a:bodyPr>
            <a:normAutofit/>
          </a:bodyPr>
          <a:lstStyle/>
          <a:p>
            <a:r>
              <a:rPr lang="en-US" sz="2400" dirty="0"/>
              <a:t>Mobile </a:t>
            </a:r>
            <a:r>
              <a:rPr lang="en-US" sz="2400" dirty="0" smtClean="0"/>
              <a:t>cathode </a:t>
            </a:r>
            <a:r>
              <a:rPr lang="en-US" sz="2400" dirty="0"/>
              <a:t>spot loosens the oxide layer on reactive metal like </a:t>
            </a:r>
            <a:r>
              <a:rPr lang="en-US" sz="2400" dirty="0" smtClean="0"/>
              <a:t>aluminum, Mg </a:t>
            </a:r>
            <a:r>
              <a:rPr lang="en-US" sz="2400" dirty="0"/>
              <a:t>and stainless steel. Therefore, mobile cathode spot helps in cleaning action when reverse polarity is used i.e. work piece is cathode. 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Pointed cathode spot is formed at a point only mostly in case of tungsten inert gas welding at about 100A/mm2. Pointed tungsten electrode forms the pointed cathode-spot. </a:t>
            </a:r>
          </a:p>
          <a:p>
            <a:r>
              <a:rPr lang="en-US" sz="2400" dirty="0" smtClean="0"/>
              <a:t>Coated </a:t>
            </a:r>
            <a:r>
              <a:rPr lang="en-US" sz="2400" dirty="0"/>
              <a:t>steel </a:t>
            </a:r>
            <a:r>
              <a:rPr lang="en-US" sz="2400" dirty="0" smtClean="0"/>
              <a:t>electrode with ball </a:t>
            </a:r>
            <a:r>
              <a:rPr lang="en-US" sz="2400" dirty="0"/>
              <a:t>shaped tip of </a:t>
            </a:r>
            <a:r>
              <a:rPr lang="en-US" sz="2400" dirty="0" smtClean="0"/>
              <a:t>forms </a:t>
            </a:r>
            <a:r>
              <a:rPr lang="en-US" sz="2400" dirty="0"/>
              <a:t>normal cathode spot.</a:t>
            </a:r>
          </a:p>
          <a:p>
            <a:endParaRPr 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6"/>
          <a:stretch/>
        </p:blipFill>
        <p:spPr bwMode="auto">
          <a:xfrm>
            <a:off x="5237328" y="1752600"/>
            <a:ext cx="3906672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573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914400"/>
          </a:xfrm>
        </p:spPr>
        <p:txBody>
          <a:bodyPr/>
          <a:lstStyle/>
          <a:p>
            <a:r>
              <a:rPr lang="en-US" dirty="0" smtClean="0"/>
              <a:t>Cathode Spot 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89916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84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Cathode drop region: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7531" y="609601"/>
            <a:ext cx="8991600" cy="5867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-This </a:t>
            </a:r>
            <a:r>
              <a:rPr lang="en-US" sz="2400" dirty="0"/>
              <a:t>region is very close to the </a:t>
            </a:r>
            <a:r>
              <a:rPr lang="en-US" sz="2400" dirty="0" smtClean="0"/>
              <a:t>cathode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en-US" sz="2400" dirty="0"/>
              <a:t>and a very sharp drop of voltage takes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place in </a:t>
            </a:r>
            <a:r>
              <a:rPr lang="en-US" sz="2400" dirty="0"/>
              <a:t>this </a:t>
            </a:r>
            <a:r>
              <a:rPr lang="en-US" sz="2400" dirty="0" smtClean="0"/>
              <a:t>zone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 algn="justLow">
              <a:buNone/>
            </a:pPr>
            <a:r>
              <a:rPr lang="en-US" sz="2400" dirty="0" smtClean="0"/>
              <a:t>-Due </a:t>
            </a:r>
            <a:r>
              <a:rPr lang="en-US" sz="2400" dirty="0"/>
              <a:t>to cooling effect of </a:t>
            </a:r>
            <a:r>
              <a:rPr lang="en-US" sz="2400" dirty="0" smtClean="0"/>
              <a:t>cathode voltage</a:t>
            </a:r>
          </a:p>
          <a:p>
            <a:pPr marL="0" indent="0" algn="justLow">
              <a:buNone/>
            </a:pPr>
            <a:r>
              <a:rPr lang="en-US" sz="2400" dirty="0" smtClean="0"/>
              <a:t> drop </a:t>
            </a:r>
            <a:r>
              <a:rPr lang="en-US" sz="2400" dirty="0"/>
              <a:t>in this region </a:t>
            </a:r>
            <a:r>
              <a:rPr lang="en-US" sz="2400" dirty="0" smtClean="0"/>
              <a:t>directly affects the</a:t>
            </a:r>
          </a:p>
          <a:p>
            <a:pPr marL="0" indent="0" algn="justLow">
              <a:buNone/>
            </a:pPr>
            <a:r>
              <a:rPr lang="en-US" sz="2400" dirty="0" smtClean="0"/>
              <a:t> heat generation </a:t>
            </a:r>
            <a:r>
              <a:rPr lang="en-US" sz="2400" dirty="0"/>
              <a:t>near </a:t>
            </a:r>
            <a:r>
              <a:rPr lang="en-US" sz="2400" dirty="0" smtClean="0"/>
              <a:t>the cathode </a:t>
            </a:r>
            <a:r>
              <a:rPr lang="en-US" sz="2400" dirty="0"/>
              <a:t>which </a:t>
            </a:r>
            <a:endParaRPr lang="en-US" sz="2400" dirty="0" smtClean="0"/>
          </a:p>
          <a:p>
            <a:pPr marL="0" indent="0" algn="justLow">
              <a:buNone/>
            </a:pPr>
            <a:r>
              <a:rPr lang="en-US" sz="2400" dirty="0" smtClean="0"/>
              <a:t>in </a:t>
            </a:r>
            <a:r>
              <a:rPr lang="en-US" sz="2400" dirty="0"/>
              <a:t>turn </a:t>
            </a:r>
            <a:r>
              <a:rPr lang="en-US" sz="2400" dirty="0" smtClean="0"/>
              <a:t>governs melting </a:t>
            </a:r>
            <a:r>
              <a:rPr lang="en-US" sz="2400" dirty="0"/>
              <a:t>rate </a:t>
            </a:r>
            <a:r>
              <a:rPr lang="en-US" sz="2400" dirty="0" smtClean="0"/>
              <a:t>of the </a:t>
            </a:r>
            <a:r>
              <a:rPr lang="en-US" sz="2400" dirty="0"/>
              <a:t>electrode </a:t>
            </a:r>
            <a:endParaRPr lang="en-US" sz="2400" dirty="0" smtClean="0"/>
          </a:p>
          <a:p>
            <a:pPr marL="0" indent="0" algn="justLow">
              <a:buNone/>
            </a:pPr>
            <a:r>
              <a:rPr lang="en-US" sz="2400" dirty="0" smtClean="0"/>
              <a:t>in case of </a:t>
            </a:r>
            <a:r>
              <a:rPr lang="en-US" sz="2400" dirty="0"/>
              <a:t>the consumable arc </a:t>
            </a:r>
            <a:r>
              <a:rPr lang="en-US" sz="2400" dirty="0" smtClean="0"/>
              <a:t>welding process</a:t>
            </a:r>
          </a:p>
          <a:p>
            <a:pPr marL="0" indent="0" algn="justLow">
              <a:buNone/>
            </a:pPr>
            <a:r>
              <a:rPr lang="en-US" sz="2400" dirty="0" smtClean="0"/>
              <a:t> with straight polarity (electrode </a:t>
            </a:r>
            <a:r>
              <a:rPr lang="en-US" sz="2400" dirty="0"/>
              <a:t>is </a:t>
            </a:r>
            <a:r>
              <a:rPr lang="en-US" sz="2400" dirty="0" smtClean="0"/>
              <a:t>cathode</a:t>
            </a:r>
            <a:r>
              <a:rPr lang="en-US" sz="2400" dirty="0"/>
              <a:t>).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609" y="1066800"/>
            <a:ext cx="3851991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784" y="3962401"/>
            <a:ext cx="3173016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090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914400"/>
          </a:xfrm>
        </p:spPr>
        <p:txBody>
          <a:bodyPr/>
          <a:lstStyle/>
          <a:p>
            <a:r>
              <a:rPr lang="en-US" b="1" dirty="0"/>
              <a:t>Plasma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01806"/>
            <a:ext cx="8915400" cy="6019800"/>
          </a:xfrm>
        </p:spPr>
        <p:txBody>
          <a:bodyPr>
            <a:normAutofit/>
          </a:bodyPr>
          <a:lstStyle/>
          <a:p>
            <a:r>
              <a:rPr lang="en-US" sz="2400" dirty="0"/>
              <a:t>Plasma is the region between electrode and work where mostly flow of charged particles namely free electrons and positive ions takes place.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this region, uniform voltage drop takes place. Heat generated in this region has minor effect on melting of the work piece and electrode.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344" y="1600200"/>
            <a:ext cx="3671816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81200"/>
            <a:ext cx="374332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85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Anode drop region:</a:t>
            </a:r>
            <a:br>
              <a:rPr lang="en-US" b="1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685800"/>
            <a:ext cx="8991600" cy="6172200"/>
          </a:xfrm>
        </p:spPr>
        <p:txBody>
          <a:bodyPr>
            <a:normAutofit fontScale="70000" lnSpcReduction="20000"/>
          </a:bodyPr>
          <a:lstStyle/>
          <a:p>
            <a:pPr marL="0" indent="0" algn="justLow">
              <a:buNone/>
            </a:pPr>
            <a:r>
              <a:rPr lang="en-US" sz="3400" dirty="0"/>
              <a:t>Like cathode drop region, anode drop region is also very close to the anode and </a:t>
            </a:r>
            <a:r>
              <a:rPr lang="en-US" sz="3400" dirty="0" smtClean="0"/>
              <a:t>a very </a:t>
            </a:r>
            <a:r>
              <a:rPr lang="en-US" sz="3400" dirty="0"/>
              <a:t>sharp drop in voltage takes place in this region due to cooling effect of </a:t>
            </a:r>
            <a:r>
              <a:rPr lang="en-US" sz="3400" dirty="0" smtClean="0"/>
              <a:t>the anode</a:t>
            </a:r>
            <a:r>
              <a:rPr lang="en-US" sz="3600" dirty="0"/>
              <a:t> </a:t>
            </a:r>
            <a:r>
              <a:rPr lang="en-US" sz="3600" dirty="0" smtClean="0"/>
              <a:t>voltage </a:t>
            </a:r>
            <a:r>
              <a:rPr lang="en-US" sz="3600" dirty="0"/>
              <a:t>drop in this region</a:t>
            </a:r>
            <a:r>
              <a:rPr lang="en-US" sz="3400" dirty="0" smtClean="0"/>
              <a:t>. </a:t>
            </a:r>
          </a:p>
          <a:p>
            <a:endParaRPr lang="en-US" sz="3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endParaRPr lang="en-US" sz="2400" dirty="0" smtClean="0"/>
          </a:p>
          <a:p>
            <a:r>
              <a:rPr lang="en-US" sz="3400" dirty="0" smtClean="0"/>
              <a:t>Thus voltage </a:t>
            </a:r>
            <a:r>
              <a:rPr lang="en-US" sz="3400" dirty="0"/>
              <a:t>drop in this region affects the heat generation near the anode &amp; </a:t>
            </a:r>
            <a:r>
              <a:rPr lang="en-US" sz="3400" dirty="0" smtClean="0"/>
              <a:t>so melting </a:t>
            </a:r>
            <a:r>
              <a:rPr lang="en-US" sz="3400" dirty="0"/>
              <a:t>of anode. </a:t>
            </a:r>
            <a:endParaRPr lang="en-US" sz="3400" dirty="0" smtClean="0"/>
          </a:p>
          <a:p>
            <a:endParaRPr lang="en-US" sz="3400" dirty="0" smtClean="0"/>
          </a:p>
          <a:p>
            <a:r>
              <a:rPr lang="en-US" sz="3400" dirty="0" smtClean="0"/>
              <a:t>In </a:t>
            </a:r>
            <a:r>
              <a:rPr lang="en-US" sz="3400" dirty="0"/>
              <a:t>case of direct current electrode negative (DCEN), voltage </a:t>
            </a:r>
            <a:r>
              <a:rPr lang="en-US" sz="3400" dirty="0" smtClean="0"/>
              <a:t>drop in </a:t>
            </a:r>
            <a:r>
              <a:rPr lang="en-US" sz="3400" dirty="0"/>
              <a:t>this zone affects melting of the work piece.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600200"/>
            <a:ext cx="31242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057400"/>
            <a:ext cx="3133725" cy="2858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318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Anode </a:t>
            </a:r>
            <a:r>
              <a:rPr lang="en-US" b="1" dirty="0"/>
              <a:t>spot: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839200" cy="5867400"/>
          </a:xfrm>
        </p:spPr>
        <p:txBody>
          <a:bodyPr>
            <a:normAutofit/>
          </a:bodyPr>
          <a:lstStyle/>
          <a:p>
            <a:pPr algn="justLow"/>
            <a:r>
              <a:rPr lang="en-US" sz="2800" dirty="0"/>
              <a:t>Anode spot is the region of a anode where electrons get merged and their </a:t>
            </a:r>
            <a:r>
              <a:rPr lang="en-US" sz="2800" dirty="0" smtClean="0"/>
              <a:t>impact generates </a:t>
            </a:r>
            <a:r>
              <a:rPr lang="en-US" sz="2800" dirty="0"/>
              <a:t>heat for melting. </a:t>
            </a:r>
            <a:endParaRPr lang="en-US" sz="2800" dirty="0" smtClean="0"/>
          </a:p>
          <a:p>
            <a:pPr algn="justLow"/>
            <a:endParaRPr lang="en-US" sz="2800" dirty="0"/>
          </a:p>
          <a:p>
            <a:pPr algn="justLow"/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pPr algn="justLow"/>
            <a:r>
              <a:rPr lang="en-US" sz="2800" dirty="0" smtClean="0"/>
              <a:t>However</a:t>
            </a:r>
            <a:r>
              <a:rPr lang="en-US" sz="2800" dirty="0"/>
              <a:t>, no fixed anode spot </a:t>
            </a:r>
            <a:r>
              <a:rPr lang="en-US" sz="2800" dirty="0" smtClean="0"/>
              <a:t>is</a:t>
            </a:r>
          </a:p>
          <a:p>
            <a:pPr marL="0" indent="0" algn="justLow">
              <a:buNone/>
            </a:pPr>
            <a:r>
              <a:rPr lang="en-US" sz="2800" dirty="0" smtClean="0"/>
              <a:t>    generally </a:t>
            </a:r>
            <a:r>
              <a:rPr lang="en-US" sz="2800" dirty="0"/>
              <a:t>noticed on </a:t>
            </a:r>
            <a:r>
              <a:rPr lang="en-US" sz="2800" dirty="0" smtClean="0"/>
              <a:t>the anode like</a:t>
            </a:r>
          </a:p>
          <a:p>
            <a:pPr marL="0" indent="0" algn="justLow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cathode </a:t>
            </a:r>
            <a:r>
              <a:rPr lang="en-US" sz="2800" dirty="0"/>
              <a:t>spot.</a:t>
            </a:r>
            <a:endParaRPr lang="en-US" sz="2800" dirty="0" smtClean="0"/>
          </a:p>
          <a:p>
            <a:pPr algn="justLow"/>
            <a:endParaRPr lang="en-US" sz="7000" dirty="0"/>
          </a:p>
          <a:p>
            <a:endParaRPr lang="en-US" sz="7000" dirty="0" smtClean="0"/>
          </a:p>
          <a:p>
            <a:endParaRPr lang="en-US" sz="7000" dirty="0"/>
          </a:p>
          <a:p>
            <a:endParaRPr lang="en-US" sz="7000" dirty="0" smtClean="0"/>
          </a:p>
          <a:p>
            <a:endParaRPr lang="en-US" sz="7000" dirty="0"/>
          </a:p>
          <a:p>
            <a:endParaRPr lang="en-US" sz="70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0"/>
            <a:ext cx="31242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08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8197"/>
            <a:ext cx="8534400" cy="82000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Electrical Fundamentals of Welding Arc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/>
              <a:t>The welding arc acts as impedance for flow of current like an electric conductor.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</a:t>
            </a:r>
            <a:r>
              <a:rPr lang="en-US" dirty="0"/>
              <a:t> </a:t>
            </a:r>
            <a:r>
              <a:rPr lang="en-US" dirty="0" smtClean="0"/>
              <a:t>impedance function (Temp., 1/density </a:t>
            </a:r>
            <a:r>
              <a:rPr lang="en-US" dirty="0"/>
              <a:t>of charge particles and their </a:t>
            </a:r>
            <a:r>
              <a:rPr lang="en-US" dirty="0" smtClean="0"/>
              <a:t>mobility) . </a:t>
            </a:r>
          </a:p>
          <a:p>
            <a:endParaRPr lang="en-US" dirty="0" smtClean="0"/>
          </a:p>
          <a:p>
            <a:r>
              <a:rPr lang="en-US" dirty="0" smtClean="0"/>
              <a:t>Therefore, distribution </a:t>
            </a:r>
            <a:r>
              <a:rPr lang="en-US" dirty="0"/>
              <a:t>of charged particles in radial and axial direction in the arc affects the </a:t>
            </a:r>
            <a:r>
              <a:rPr lang="en-US" dirty="0" smtClean="0"/>
              <a:t>total impedance </a:t>
            </a:r>
            <a:r>
              <a:rPr lang="en-US" dirty="0"/>
              <a:t>of the arc</a:t>
            </a:r>
          </a:p>
        </p:txBody>
      </p:sp>
    </p:spTree>
    <p:extLst>
      <p:ext uri="{BB962C8B-B14F-4D97-AF65-F5344CB8AC3E}">
        <p14:creationId xmlns:p14="http://schemas.microsoft.com/office/powerpoint/2010/main" val="92298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Ohms Law </a:t>
            </a:r>
            <a:r>
              <a:rPr lang="en-US" b="1" dirty="0" smtClean="0"/>
              <a:t>Triangles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38200"/>
            <a:ext cx="2205990" cy="185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101" y="838200"/>
            <a:ext cx="6553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800421"/>
            <a:ext cx="2149522" cy="1771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782011"/>
            <a:ext cx="6629400" cy="178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724401"/>
            <a:ext cx="2149522" cy="1847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24" y="4724400"/>
            <a:ext cx="65817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446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655213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31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433"/>
            <a:ext cx="8534400" cy="8382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Electrical Fundamentals of Welding Arc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6248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-The power </a:t>
            </a:r>
            <a:r>
              <a:rPr lang="en-US" sz="2400" dirty="0"/>
              <a:t>of the </a:t>
            </a:r>
            <a:r>
              <a:rPr lang="en-US" sz="2400" dirty="0" smtClean="0"/>
              <a:t>arc( heat </a:t>
            </a:r>
            <a:r>
              <a:rPr lang="en-US" sz="2400" dirty="0"/>
              <a:t>generation per unit </a:t>
            </a:r>
            <a:r>
              <a:rPr lang="en-US" sz="2400" dirty="0" smtClean="0"/>
              <a:t>time)=   V X I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V is the arc voltage in volt (V),  I is the 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welding </a:t>
            </a:r>
            <a:r>
              <a:rPr lang="en-US" sz="2400" dirty="0"/>
              <a:t>current </a:t>
            </a:r>
            <a:r>
              <a:rPr lang="en-US" sz="2400" dirty="0" smtClean="0"/>
              <a:t>in ampere (A)</a:t>
            </a:r>
          </a:p>
          <a:p>
            <a:pPr marL="0" indent="0">
              <a:buNone/>
            </a:pPr>
            <a:r>
              <a:rPr lang="en-US" sz="2400" dirty="0" smtClean="0"/>
              <a:t> and </a:t>
            </a:r>
            <a:r>
              <a:rPr lang="en-US" sz="2400" dirty="0"/>
              <a:t>power of arc P is in watt (W).</a:t>
            </a:r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-V </a:t>
            </a:r>
            <a:r>
              <a:rPr lang="en-US" sz="2400" dirty="0"/>
              <a:t>is taken as sum of potential drop </a:t>
            </a:r>
            <a:r>
              <a:rPr lang="en-US" sz="2400" dirty="0" smtClean="0"/>
              <a:t>across:</a:t>
            </a:r>
          </a:p>
          <a:p>
            <a:pPr marL="0" indent="0">
              <a:buNone/>
            </a:pPr>
            <a:r>
              <a:rPr lang="en-US" sz="2400" dirty="0" smtClean="0"/>
              <a:t>  - the </a:t>
            </a:r>
            <a:r>
              <a:rPr lang="en-US" sz="2400" dirty="0"/>
              <a:t>cathode drop region (</a:t>
            </a:r>
            <a:r>
              <a:rPr lang="en-US" sz="2400" dirty="0" err="1"/>
              <a:t>Vc</a:t>
            </a:r>
            <a:r>
              <a:rPr lang="en-US" sz="2400" dirty="0"/>
              <a:t>),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-the </a:t>
            </a:r>
            <a:r>
              <a:rPr lang="en-US" sz="2400" dirty="0"/>
              <a:t>plasma region (</a:t>
            </a:r>
            <a:r>
              <a:rPr lang="en-US" sz="2400" dirty="0" err="1"/>
              <a:t>Vp</a:t>
            </a:r>
            <a:r>
              <a:rPr lang="en-US" sz="2400" dirty="0"/>
              <a:t>), and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-anode </a:t>
            </a:r>
            <a:r>
              <a:rPr lang="en-US" sz="2400" dirty="0"/>
              <a:t>drop </a:t>
            </a:r>
            <a:r>
              <a:rPr lang="en-US" sz="2400" dirty="0" smtClean="0"/>
              <a:t>region (</a:t>
            </a:r>
            <a:r>
              <a:rPr lang="en-US" sz="2400" dirty="0" err="1" smtClean="0"/>
              <a:t>Va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-Thus power </a:t>
            </a:r>
            <a:r>
              <a:rPr lang="en-US" sz="2400" dirty="0"/>
              <a:t>of the arc (</a:t>
            </a:r>
            <a:r>
              <a:rPr lang="en-US" sz="2400" dirty="0" smtClean="0"/>
              <a:t>P ) becomes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</a:t>
            </a:r>
            <a:r>
              <a:rPr lang="en-US" sz="2400" dirty="0"/>
              <a:t>= (</a:t>
            </a:r>
            <a:r>
              <a:rPr lang="en-US" sz="2400" dirty="0" err="1" smtClean="0"/>
              <a:t>Vc</a:t>
            </a:r>
            <a:r>
              <a:rPr lang="en-US" sz="2400" dirty="0" smtClean="0"/>
              <a:t> + </a:t>
            </a:r>
            <a:r>
              <a:rPr lang="en-US" sz="2400" dirty="0" err="1" smtClean="0"/>
              <a:t>Vp</a:t>
            </a:r>
            <a:r>
              <a:rPr lang="en-US" sz="2400" dirty="0" smtClean="0"/>
              <a:t> + </a:t>
            </a:r>
            <a:r>
              <a:rPr lang="en-US" sz="2400" dirty="0" err="1"/>
              <a:t>Va</a:t>
            </a:r>
            <a:r>
              <a:rPr lang="en-US" sz="2400" dirty="0" smtClean="0"/>
              <a:t>)  X  I …………………….5.1 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752600"/>
            <a:ext cx="3505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281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Electrical Fundamentals of Welding Arc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172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-Equation </a:t>
            </a:r>
            <a:r>
              <a:rPr lang="en-US" sz="2400" dirty="0"/>
              <a:t>5.1 suggests that </a:t>
            </a:r>
            <a:r>
              <a:rPr lang="en-US" sz="2400" dirty="0" smtClean="0"/>
              <a:t>the distribution </a:t>
            </a:r>
            <a:r>
              <a:rPr lang="en-US" sz="2400" dirty="0"/>
              <a:t>of heat in three zones </a:t>
            </a:r>
            <a:r>
              <a:rPr lang="en-US" sz="2400" dirty="0" smtClean="0"/>
              <a:t>   cathode</a:t>
            </a:r>
            <a:r>
              <a:rPr lang="en-US" sz="2400" dirty="0"/>
              <a:t>, anode and arc plasma can </a:t>
            </a:r>
            <a:r>
              <a:rPr lang="en-US" sz="2400" dirty="0" smtClean="0"/>
              <a:t>be changed, for example: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-Variation </a:t>
            </a:r>
            <a:r>
              <a:rPr lang="en-US" sz="2400" dirty="0"/>
              <a:t>of arc length mainly affects plasma </a:t>
            </a:r>
            <a:r>
              <a:rPr lang="en-US" sz="2400" dirty="0" smtClean="0"/>
              <a:t>heat. Increase </a:t>
            </a:r>
            <a:r>
              <a:rPr lang="en-US" sz="2400" dirty="0"/>
              <a:t>in spacing between the electrode and work-piece generally increases the potential of the arc because of increased losses of the charge carriers by radial migration to cool boundary of the plasma.</a:t>
            </a:r>
          </a:p>
          <a:p>
            <a:endParaRPr lang="en-US" sz="2400" dirty="0"/>
          </a:p>
          <a:p>
            <a:pPr marL="0" indent="0" algn="justLow">
              <a:buNone/>
            </a:pPr>
            <a:r>
              <a:rPr lang="en-US" sz="2400" dirty="0"/>
              <a:t>-Increase in the length of the arc column exposes more surface area of arc column to the low temperature atmospheric </a:t>
            </a:r>
            <a:r>
              <a:rPr lang="en-US" sz="2400" dirty="0" smtClean="0"/>
              <a:t>gas. To </a:t>
            </a:r>
            <a:r>
              <a:rPr lang="en-US" sz="2400" dirty="0"/>
              <a:t>maintain the flow of current across the arc, the above losses of </a:t>
            </a:r>
            <a:r>
              <a:rPr lang="en-US" sz="2400" dirty="0" smtClean="0"/>
              <a:t>charged </a:t>
            </a:r>
            <a:r>
              <a:rPr lang="en-US" sz="2400" dirty="0"/>
              <a:t>particles must be accommodated to stabilize the arc via increasing the applied voltage.</a:t>
            </a:r>
          </a:p>
          <a:p>
            <a:pPr marL="0" indent="0">
              <a:buNone/>
            </a:pPr>
            <a:endParaRPr lang="en-US" sz="2400" dirty="0"/>
          </a:p>
          <a:p>
            <a:pPr marL="0" indent="0" algn="justLow">
              <a:buNone/>
            </a:pPr>
            <a:r>
              <a:rPr lang="en-US" sz="2400" dirty="0" smtClean="0"/>
              <a:t>-Addition </a:t>
            </a:r>
            <a:r>
              <a:rPr lang="en-US" sz="2400" dirty="0"/>
              <a:t>of </a:t>
            </a:r>
            <a:r>
              <a:rPr lang="en-US" sz="2400" dirty="0" smtClean="0"/>
              <a:t>low ionization </a:t>
            </a:r>
            <a:r>
              <a:rPr lang="en-US" sz="2400" dirty="0"/>
              <a:t>potential materials </a:t>
            </a:r>
            <a:r>
              <a:rPr lang="en-US" sz="2400" dirty="0" smtClean="0"/>
              <a:t>(K potassium </a:t>
            </a:r>
            <a:r>
              <a:rPr lang="en-US" sz="2400" dirty="0"/>
              <a:t>and </a:t>
            </a:r>
            <a:r>
              <a:rPr lang="en-US" sz="2400" dirty="0" smtClean="0"/>
              <a:t>Na) </a:t>
            </a:r>
            <a:r>
              <a:rPr lang="en-US" sz="2400" dirty="0"/>
              <a:t>reduces the </a:t>
            </a:r>
            <a:r>
              <a:rPr lang="en-US" sz="2400" dirty="0" smtClean="0"/>
              <a:t>arc voltage </a:t>
            </a:r>
            <a:r>
              <a:rPr lang="en-US" sz="2400" dirty="0"/>
              <a:t>because of increased ionization in arc gap so increased </a:t>
            </a:r>
            <a:r>
              <a:rPr lang="en-US" sz="2400" dirty="0" smtClean="0"/>
              <a:t>electrical conductivity </a:t>
            </a:r>
            <a:r>
              <a:rPr lang="en-US" sz="2400" dirty="0"/>
              <a:t>which in turn reduces the heat generation in plasma region</a:t>
            </a:r>
            <a:r>
              <a:rPr lang="en-US" sz="2400" dirty="0" smtClean="0"/>
              <a:t>.</a:t>
            </a:r>
          </a:p>
          <a:p>
            <a:pPr marL="0" indent="0" algn="justLow">
              <a:buNone/>
            </a:pPr>
            <a:endParaRPr lang="en-US" sz="2400" dirty="0" smtClean="0"/>
          </a:p>
          <a:p>
            <a:pPr marL="0" indent="0" algn="justLow">
              <a:buNone/>
            </a:pPr>
            <a:endParaRPr 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914400"/>
            <a:ext cx="4114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231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09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Electrical Fundamentals of Welding Arc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915400" cy="5791200"/>
          </a:xfrm>
        </p:spPr>
        <p:txBody>
          <a:bodyPr>
            <a:normAutofit lnSpcReduction="10000"/>
          </a:bodyPr>
          <a:lstStyle/>
          <a:p>
            <a:pPr marL="0" indent="0" algn="justLow">
              <a:buNone/>
            </a:pPr>
            <a:r>
              <a:rPr lang="en-US" sz="2800" dirty="0" smtClean="0"/>
              <a:t>-Direct current </a:t>
            </a:r>
            <a:r>
              <a:rPr lang="en-US" sz="2800" dirty="0"/>
              <a:t>electrode negative polarity (DCEN) or straight </a:t>
            </a:r>
            <a:r>
              <a:rPr lang="en-US" sz="2800" dirty="0" smtClean="0"/>
              <a:t>polarity. [Electrode( -) Workpiece (+)]</a:t>
            </a:r>
          </a:p>
          <a:p>
            <a:pPr marL="0" indent="0">
              <a:buNone/>
            </a:pPr>
            <a:r>
              <a:rPr lang="en-US" sz="2800" dirty="0" smtClean="0"/>
              <a:t>  </a:t>
            </a:r>
          </a:p>
          <a:p>
            <a:pPr marL="0" indent="0" algn="justLow">
              <a:buNone/>
            </a:pPr>
            <a:r>
              <a:rPr lang="en-US" sz="2800" dirty="0" smtClean="0"/>
              <a:t>-Direct </a:t>
            </a:r>
            <a:r>
              <a:rPr lang="en-US" sz="2800" dirty="0"/>
              <a:t>current electrode positive </a:t>
            </a:r>
            <a:r>
              <a:rPr lang="en-US" sz="2800" dirty="0" smtClean="0"/>
              <a:t>polarity (DCEP</a:t>
            </a:r>
            <a:r>
              <a:rPr lang="en-US" sz="2800" dirty="0"/>
              <a:t>) or reverse polarity. [Electrode( </a:t>
            </a:r>
            <a:r>
              <a:rPr lang="en-US" sz="2800" dirty="0" smtClean="0"/>
              <a:t>+) </a:t>
            </a:r>
            <a:r>
              <a:rPr lang="en-US" sz="2800" dirty="0"/>
              <a:t>Workpiece </a:t>
            </a:r>
            <a:r>
              <a:rPr lang="en-US" sz="2800" dirty="0" smtClean="0"/>
              <a:t>(-)]</a:t>
            </a:r>
          </a:p>
          <a:p>
            <a:pPr marL="0" indent="0" algn="justLow">
              <a:buNone/>
            </a:pPr>
            <a:r>
              <a:rPr lang="en-US" sz="2800" dirty="0" smtClean="0"/>
              <a:t> </a:t>
            </a:r>
          </a:p>
          <a:p>
            <a:pPr marL="0" indent="0" algn="justLow">
              <a:buNone/>
            </a:pPr>
            <a:r>
              <a:rPr lang="en-US" sz="2800" dirty="0"/>
              <a:t>-Heat generation at the anode and cathode drop zones is primarily governed by type of welding process and polarity associated with welding arc</a:t>
            </a:r>
            <a:r>
              <a:rPr lang="en-US" sz="2800" dirty="0" smtClean="0"/>
              <a:t>.</a:t>
            </a:r>
          </a:p>
          <a:p>
            <a:pPr marL="0" indent="0" algn="justLow">
              <a:buNone/>
            </a:pPr>
            <a:endParaRPr lang="en-US" sz="2800" dirty="0"/>
          </a:p>
          <a:p>
            <a:pPr marL="0" indent="0" algn="justLow">
              <a:buNone/>
            </a:pPr>
            <a:r>
              <a:rPr lang="en-US" sz="2800" dirty="0"/>
              <a:t>-The submerged arc welding with DCEP generates larger amount of heat at cathode than anode as indicated by high melting rate of consumable electrode.</a:t>
            </a:r>
          </a:p>
          <a:p>
            <a:pPr marL="0" indent="0" algn="justLow">
              <a:buNone/>
            </a:pPr>
            <a:endParaRPr lang="en-US" sz="2800" dirty="0"/>
          </a:p>
          <a:p>
            <a:pPr marL="0" indent="0" algn="justLow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63328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609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Electrical Fundamentals of Welding Arc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838200"/>
            <a:ext cx="9067800" cy="5791200"/>
          </a:xfrm>
        </p:spPr>
        <p:txBody>
          <a:bodyPr>
            <a:noAutofit/>
          </a:bodyPr>
          <a:lstStyle/>
          <a:p>
            <a:pPr marL="0" indent="0" algn="justLow">
              <a:buNone/>
            </a:pPr>
            <a:endParaRPr lang="en-US" sz="2400" dirty="0" smtClean="0"/>
          </a:p>
          <a:p>
            <a:pPr marL="0" indent="0" algn="justLow">
              <a:buNone/>
            </a:pPr>
            <a:r>
              <a:rPr lang="en-US" sz="2400" dirty="0" smtClean="0"/>
              <a:t>-</a:t>
            </a:r>
            <a:r>
              <a:rPr lang="en-US" sz="2800" dirty="0" smtClean="0"/>
              <a:t>The </a:t>
            </a:r>
            <a:r>
              <a:rPr lang="en-US" sz="2800" dirty="0"/>
              <a:t>most of the heat generated in consumable arc welding process goes to weld </a:t>
            </a:r>
            <a:r>
              <a:rPr lang="en-US" sz="2800" dirty="0" smtClean="0"/>
              <a:t>pool,  thus </a:t>
            </a:r>
            <a:r>
              <a:rPr lang="en-US" sz="2800" dirty="0"/>
              <a:t>the thermal efficiency of metal arc welding processes is found in range of 70-80% whereas that for non-consumable arc welding processes is found in range of 40-60</a:t>
            </a:r>
            <a:r>
              <a:rPr lang="en-US" sz="2800" dirty="0" smtClean="0"/>
              <a:t>%.</a:t>
            </a:r>
          </a:p>
          <a:p>
            <a:pPr marL="0" indent="0" algn="justLow">
              <a:buNone/>
            </a:pPr>
            <a:endParaRPr lang="en-US" sz="2800" dirty="0" smtClean="0"/>
          </a:p>
          <a:p>
            <a:pPr marL="0" indent="0" algn="justLow">
              <a:buNone/>
            </a:pPr>
            <a:r>
              <a:rPr lang="en-US" sz="2800" dirty="0" smtClean="0"/>
              <a:t>-</a:t>
            </a:r>
            <a:r>
              <a:rPr lang="en-US" sz="2800" dirty="0"/>
              <a:t>Shielding gas also </a:t>
            </a:r>
            <a:r>
              <a:rPr lang="en-US" sz="2800" dirty="0" smtClean="0"/>
              <a:t>influences </a:t>
            </a:r>
            <a:r>
              <a:rPr lang="en-US" sz="2800" dirty="0"/>
              <a:t>the heat generation in the cathode and anode drop zones. </a:t>
            </a:r>
          </a:p>
          <a:p>
            <a:pPr marL="0" indent="0" algn="justLow">
              <a:buNone/>
            </a:pPr>
            <a:endParaRPr lang="en-US" sz="2800" dirty="0"/>
          </a:p>
          <a:p>
            <a:pPr marL="0" indent="0" algn="justLow">
              <a:buNone/>
            </a:pPr>
            <a:r>
              <a:rPr lang="en-US" sz="2800" dirty="0"/>
              <a:t>-TIG welding with argon as shielding gas shows 8-10 time higher current carrying capacity (without melting) than DCEP. </a:t>
            </a:r>
          </a:p>
          <a:p>
            <a:pPr marL="0" indent="0" algn="justLow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499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Ohms Law Pie Chart</a:t>
            </a:r>
            <a:br>
              <a:rPr lang="en-US" b="1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838200"/>
            <a:ext cx="379476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191000"/>
            <a:ext cx="55626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545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248400"/>
          </a:xfrm>
        </p:spPr>
        <p:txBody>
          <a:bodyPr>
            <a:normAutofit lnSpcReduction="10000"/>
          </a:bodyPr>
          <a:lstStyle/>
          <a:p>
            <a:pPr algn="justLow"/>
            <a:endParaRPr lang="en-US" sz="2400" dirty="0" smtClean="0"/>
          </a:p>
          <a:p>
            <a:pPr algn="justLow"/>
            <a:r>
              <a:rPr lang="en-US" sz="2400" dirty="0" smtClean="0"/>
              <a:t>Flow </a:t>
            </a:r>
            <a:r>
              <a:rPr lang="en-US" sz="2400" dirty="0"/>
              <a:t>of </a:t>
            </a:r>
            <a:r>
              <a:rPr lang="en-US" sz="2400" dirty="0" smtClean="0"/>
              <a:t>current  from </a:t>
            </a:r>
            <a:r>
              <a:rPr lang="en-US" sz="2400" dirty="0"/>
              <a:t>cathode to </a:t>
            </a:r>
            <a:r>
              <a:rPr lang="en-US" sz="2400" dirty="0" smtClean="0"/>
              <a:t>anode through </a:t>
            </a:r>
            <a:r>
              <a:rPr lang="en-US" sz="2400" dirty="0"/>
              <a:t>the gap between electrode and </a:t>
            </a:r>
            <a:r>
              <a:rPr lang="en-US" sz="2400" dirty="0" smtClean="0"/>
              <a:t>work</a:t>
            </a:r>
            <a:r>
              <a:rPr lang="en-US" sz="2400" dirty="0"/>
              <a:t> </a:t>
            </a:r>
            <a:r>
              <a:rPr lang="en-US" sz="2400" dirty="0" smtClean="0"/>
              <a:t>piece to  produce </a:t>
            </a:r>
            <a:r>
              <a:rPr lang="en-US" sz="2400" dirty="0"/>
              <a:t>the welding </a:t>
            </a:r>
            <a:r>
              <a:rPr lang="en-US" sz="2400" dirty="0" smtClean="0"/>
              <a:t>arc, </a:t>
            </a:r>
            <a:r>
              <a:rPr lang="en-US" sz="2400" dirty="0"/>
              <a:t>needs column of charged </a:t>
            </a:r>
            <a:r>
              <a:rPr lang="en-US" sz="2400" dirty="0" smtClean="0"/>
              <a:t>particles</a:t>
            </a:r>
          </a:p>
          <a:p>
            <a:endParaRPr lang="en-US" sz="2400" dirty="0"/>
          </a:p>
          <a:p>
            <a:r>
              <a:rPr lang="en-US" sz="2400" dirty="0" smtClean="0"/>
              <a:t>Density </a:t>
            </a:r>
            <a:r>
              <a:rPr lang="en-US" sz="2400" dirty="0"/>
              <a:t>of </a:t>
            </a:r>
            <a:r>
              <a:rPr lang="en-US" sz="2400" dirty="0" smtClean="0"/>
              <a:t>charged particles in </a:t>
            </a:r>
            <a:r>
              <a:rPr lang="en-US" sz="2400" dirty="0"/>
              <a:t>gap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 governs </a:t>
            </a:r>
            <a:r>
              <a:rPr lang="en-US" sz="2400" dirty="0"/>
              <a:t>the electrical </a:t>
            </a:r>
            <a:r>
              <a:rPr lang="en-US" sz="2400" dirty="0" smtClean="0"/>
              <a:t>conductivity </a:t>
            </a:r>
          </a:p>
          <a:p>
            <a:pPr marL="0" indent="0">
              <a:buNone/>
            </a:pPr>
            <a:r>
              <a:rPr lang="en-US" sz="2400" dirty="0" smtClean="0"/>
              <a:t>     of </a:t>
            </a:r>
            <a:r>
              <a:rPr lang="en-US" sz="2400" dirty="0"/>
              <a:t>gaseous </a:t>
            </a:r>
            <a:r>
              <a:rPr lang="en-US" sz="2400" dirty="0" smtClean="0"/>
              <a:t>column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pPr algn="justLow"/>
            <a:endParaRPr lang="en-US" sz="2400" dirty="0" smtClean="0"/>
          </a:p>
          <a:p>
            <a:pPr algn="justLow"/>
            <a:endParaRPr lang="en-US" sz="2400" dirty="0" smtClean="0"/>
          </a:p>
          <a:p>
            <a:pPr algn="justLow"/>
            <a:r>
              <a:rPr lang="en-US" sz="2400" dirty="0" smtClean="0"/>
              <a:t>Electrons </a:t>
            </a:r>
            <a:r>
              <a:rPr lang="en-US" sz="2400" dirty="0"/>
              <a:t>released from cathode (due to electric field or thermo-ionic </a:t>
            </a:r>
            <a:r>
              <a:rPr lang="en-US" sz="2400" dirty="0" smtClean="0"/>
              <a:t>emission) are </a:t>
            </a:r>
            <a:r>
              <a:rPr lang="en-US" sz="2400" dirty="0"/>
              <a:t>accelerated towards the anode because of potential difference between </a:t>
            </a:r>
            <a:r>
              <a:rPr lang="en-US" sz="2400" dirty="0" smtClean="0"/>
              <a:t>work piece </a:t>
            </a:r>
            <a:r>
              <a:rPr lang="en-US" sz="2400" dirty="0"/>
              <a:t>and electrode. 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6"/>
          <a:stretch/>
        </p:blipFill>
        <p:spPr bwMode="auto">
          <a:xfrm>
            <a:off x="4793673" y="1881249"/>
            <a:ext cx="4343400" cy="3800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912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304800"/>
            <a:ext cx="8229600" cy="11430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1722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These electrons collide with gaseous molecules </a:t>
            </a:r>
            <a:r>
              <a:rPr lang="en-US" dirty="0" smtClean="0"/>
              <a:t>an decompose </a:t>
            </a:r>
            <a:r>
              <a:rPr lang="en-US" dirty="0"/>
              <a:t>them into charged particles i.e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(electrons  </a:t>
            </a:r>
            <a:r>
              <a:rPr lang="en-US" dirty="0"/>
              <a:t>move towards work </a:t>
            </a:r>
            <a:r>
              <a:rPr lang="en-US" dirty="0" smtClean="0"/>
              <a:t>Piece and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ions move towards </a:t>
            </a:r>
            <a:r>
              <a:rPr lang="en-US" dirty="0" smtClean="0"/>
              <a:t>electrode </a:t>
            </a:r>
            <a:r>
              <a:rPr lang="en-US" dirty="0"/>
              <a:t>to form a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part </a:t>
            </a:r>
            <a:r>
              <a:rPr lang="en-US" dirty="0"/>
              <a:t>of </a:t>
            </a:r>
            <a:r>
              <a:rPr lang="en-US" dirty="0" smtClean="0"/>
              <a:t>welding current).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algn="justLow"/>
            <a:r>
              <a:rPr lang="en-US" dirty="0" smtClean="0"/>
              <a:t>Ion </a:t>
            </a:r>
            <a:r>
              <a:rPr lang="en-US" dirty="0"/>
              <a:t>current becomes only about 1% of electron current  because ions heavier than the electrons so they move slowly.</a:t>
            </a:r>
          </a:p>
          <a:p>
            <a:pPr algn="justLow"/>
            <a:r>
              <a:rPr lang="en-US" dirty="0" smtClean="0"/>
              <a:t>Eventually </a:t>
            </a:r>
            <a:r>
              <a:rPr lang="en-US" dirty="0"/>
              <a:t>electrons merge into anode and arc gap between electrode </a:t>
            </a:r>
            <a:r>
              <a:rPr lang="en-US" dirty="0" smtClean="0"/>
              <a:t>and work </a:t>
            </a:r>
            <a:r>
              <a:rPr lang="en-US" dirty="0"/>
              <a:t>piece acts as pure resistance load</a:t>
            </a:r>
            <a:r>
              <a:rPr lang="en-US" dirty="0" smtClean="0"/>
              <a:t>. </a:t>
            </a:r>
            <a:endParaRPr lang="en-US" dirty="0"/>
          </a:p>
          <a:p>
            <a:pPr algn="justLow"/>
            <a:r>
              <a:rPr lang="en-US" dirty="0"/>
              <a:t>Heat generated in a welding arc depends on arc voltage and welding current.(P=V x I)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6"/>
          <a:stretch/>
        </p:blipFill>
        <p:spPr bwMode="auto">
          <a:xfrm>
            <a:off x="5791200" y="1295400"/>
            <a:ext cx="33528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869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/>
          <a:lstStyle/>
          <a:p>
            <a:r>
              <a:rPr lang="en-US" b="1" dirty="0"/>
              <a:t>Emission of Free electrons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135563"/>
          </a:xfrm>
        </p:spPr>
        <p:txBody>
          <a:bodyPr>
            <a:normAutofit/>
          </a:bodyPr>
          <a:lstStyle/>
          <a:p>
            <a:pPr algn="justLow"/>
            <a:r>
              <a:rPr lang="en-US" sz="2400" dirty="0"/>
              <a:t>Free electrons and charged particles are needed between the electrode and work </a:t>
            </a:r>
            <a:r>
              <a:rPr lang="en-US" sz="2400" dirty="0" smtClean="0"/>
              <a:t>for initiating </a:t>
            </a:r>
            <a:r>
              <a:rPr lang="en-US" sz="2400" dirty="0"/>
              <a:t>the arc and their maintenance. </a:t>
            </a:r>
            <a:endParaRPr lang="en-US" sz="2400" dirty="0" smtClean="0"/>
          </a:p>
          <a:p>
            <a:pPr marL="0" indent="0" algn="justLow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-Ease </a:t>
            </a:r>
            <a:r>
              <a:rPr lang="en-US" sz="2400" dirty="0"/>
              <a:t>of emitting electrons by a </a:t>
            </a:r>
            <a:r>
              <a:rPr lang="en-US" sz="2400" dirty="0" smtClean="0"/>
              <a:t>material assessed  by two parameters: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1.Work </a:t>
            </a:r>
            <a:r>
              <a:rPr lang="en-US" sz="2400" dirty="0"/>
              <a:t>function  </a:t>
            </a:r>
            <a:r>
              <a:rPr lang="en-US" sz="2400" dirty="0" smtClean="0"/>
              <a:t>or  </a:t>
            </a:r>
          </a:p>
          <a:p>
            <a:pPr marL="0" indent="0">
              <a:buNone/>
            </a:pPr>
            <a:r>
              <a:rPr lang="en-US" sz="2400" dirty="0" smtClean="0"/>
              <a:t>    2.Ionization </a:t>
            </a:r>
            <a:r>
              <a:rPr lang="en-US" sz="2400" dirty="0"/>
              <a:t>potential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-Work </a:t>
            </a:r>
            <a:r>
              <a:rPr lang="en-US" sz="2400" dirty="0"/>
              <a:t>function </a:t>
            </a:r>
            <a:r>
              <a:rPr lang="en-US" sz="2400" dirty="0" smtClean="0"/>
              <a:t> is the </a:t>
            </a:r>
            <a:r>
              <a:rPr lang="en-US" sz="2400" dirty="0"/>
              <a:t>energy </a:t>
            </a:r>
            <a:r>
              <a:rPr lang="en-US" sz="2400" dirty="0" smtClean="0"/>
              <a:t>in (e v </a:t>
            </a:r>
            <a:r>
              <a:rPr lang="en-US" sz="2400" dirty="0"/>
              <a:t>or J) required to get one electron </a:t>
            </a:r>
            <a:r>
              <a:rPr lang="en-US" sz="2400" dirty="0" smtClean="0"/>
              <a:t>     released </a:t>
            </a:r>
            <a:r>
              <a:rPr lang="en-US" sz="2400" dirty="0"/>
              <a:t>from </a:t>
            </a:r>
            <a:r>
              <a:rPr lang="en-US" sz="2400" dirty="0" smtClean="0"/>
              <a:t>the surface </a:t>
            </a:r>
            <a:r>
              <a:rPr lang="en-US" sz="2400" dirty="0"/>
              <a:t>of </a:t>
            </a:r>
            <a:r>
              <a:rPr lang="en-US" sz="2400" dirty="0" smtClean="0"/>
              <a:t>material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43119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75854"/>
          </a:xfrm>
        </p:spPr>
        <p:txBody>
          <a:bodyPr/>
          <a:lstStyle/>
          <a:p>
            <a:r>
              <a:rPr lang="en-US" b="1" dirty="0" smtClean="0"/>
              <a:t>Emission </a:t>
            </a:r>
            <a:r>
              <a:rPr lang="en-US" b="1" dirty="0"/>
              <a:t>of Free electrons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990600"/>
            <a:ext cx="9220200" cy="6248400"/>
          </a:xfrm>
        </p:spPr>
        <p:txBody>
          <a:bodyPr>
            <a:normAutofit/>
          </a:bodyPr>
          <a:lstStyle/>
          <a:p>
            <a:pPr algn="justLow"/>
            <a:r>
              <a:rPr lang="en-US" sz="2400" dirty="0"/>
              <a:t>Ionization </a:t>
            </a:r>
            <a:r>
              <a:rPr lang="en-US" sz="2400" dirty="0" smtClean="0"/>
              <a:t>potential </a:t>
            </a:r>
            <a:r>
              <a:rPr lang="en-US" sz="2400" dirty="0"/>
              <a:t>is another measure of ability of a metal </a:t>
            </a:r>
            <a:r>
              <a:rPr lang="en-US" sz="2400" dirty="0" smtClean="0"/>
              <a:t>to emit </a:t>
            </a:r>
            <a:r>
              <a:rPr lang="en-US" sz="2400" dirty="0"/>
              <a:t>the </a:t>
            </a:r>
            <a:r>
              <a:rPr lang="en-US" sz="2400" dirty="0" smtClean="0"/>
              <a:t>electrons. It is the </a:t>
            </a:r>
            <a:r>
              <a:rPr lang="en-US" sz="2400" dirty="0"/>
              <a:t>energy/unit charge (v) required for removing </a:t>
            </a:r>
            <a:r>
              <a:rPr lang="en-US" sz="2400" dirty="0" smtClean="0"/>
              <a:t>an electron </a:t>
            </a:r>
            <a:r>
              <a:rPr lang="en-US" sz="2400" dirty="0"/>
              <a:t>from an atom. 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/>
              <a:t>Ionization potential is </a:t>
            </a:r>
            <a:r>
              <a:rPr lang="en-US" sz="2400" dirty="0" smtClean="0"/>
              <a:t>different </a:t>
            </a:r>
            <a:r>
              <a:rPr lang="en-US" sz="2400" dirty="0"/>
              <a:t>for different </a:t>
            </a:r>
            <a:r>
              <a:rPr lang="en-US" sz="2400" dirty="0" smtClean="0"/>
              <a:t>metal, e.g., </a:t>
            </a:r>
            <a:r>
              <a:rPr lang="en-US" sz="2400" dirty="0"/>
              <a:t>Ca, K, and Na </a:t>
            </a:r>
            <a:r>
              <a:rPr lang="en-US" sz="2400" dirty="0" smtClean="0"/>
              <a:t>is (2.1-2.3ev</a:t>
            </a:r>
            <a:r>
              <a:rPr lang="en-US" sz="2400" dirty="0"/>
              <a:t>), while </a:t>
            </a:r>
            <a:r>
              <a:rPr lang="en-US" sz="2400" dirty="0" smtClean="0"/>
              <a:t>for </a:t>
            </a:r>
            <a:r>
              <a:rPr lang="en-US" sz="2400" dirty="0"/>
              <a:t>Al and Fe is </a:t>
            </a:r>
            <a:r>
              <a:rPr lang="en-US" sz="2400" dirty="0" smtClean="0"/>
              <a:t>4 </a:t>
            </a:r>
            <a:r>
              <a:rPr lang="en-US" sz="2400" dirty="0"/>
              <a:t>and 4.5 </a:t>
            </a:r>
            <a:r>
              <a:rPr lang="en-US" sz="2400" dirty="0" err="1" smtClean="0"/>
              <a:t>ev</a:t>
            </a:r>
            <a:r>
              <a:rPr lang="en-US" sz="2400" dirty="0" smtClean="0"/>
              <a:t> respectively</a:t>
            </a:r>
            <a:r>
              <a:rPr lang="en-US" sz="2400" dirty="0"/>
              <a:t>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The mechanisms </a:t>
            </a:r>
            <a:r>
              <a:rPr lang="en-US" sz="2400" dirty="0"/>
              <a:t>through which free electrons are emitted during arc welding </a:t>
            </a:r>
            <a:r>
              <a:rPr lang="en-US" sz="2400" dirty="0" smtClean="0"/>
              <a:t>are:</a:t>
            </a:r>
          </a:p>
          <a:p>
            <a:endParaRPr lang="en-US" sz="24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 smtClean="0"/>
              <a:t>     1.Thermal emission </a:t>
            </a:r>
            <a:r>
              <a:rPr lang="en-US" sz="2400" dirty="0"/>
              <a:t>(</a:t>
            </a:r>
            <a:r>
              <a:rPr lang="en-US" sz="2400" dirty="0" smtClean="0"/>
              <a:t>thermo-ionic </a:t>
            </a:r>
            <a:r>
              <a:rPr lang="en-US" sz="2400" dirty="0"/>
              <a:t>emission</a:t>
            </a:r>
            <a:r>
              <a:rPr lang="en-US" sz="2400" dirty="0" smtClean="0"/>
              <a:t>  )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 smtClean="0"/>
              <a:t>     2. Field </a:t>
            </a:r>
            <a:r>
              <a:rPr lang="en-US" sz="2400" dirty="0"/>
              <a:t>emission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 smtClean="0"/>
              <a:t>     3.Secondary </a:t>
            </a:r>
            <a:r>
              <a:rPr lang="en-US" sz="2400" dirty="0"/>
              <a:t>emission </a:t>
            </a:r>
            <a:r>
              <a:rPr lang="en-US" sz="2400" dirty="0" smtClean="0"/>
              <a:t>.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4775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6" y="228600"/>
            <a:ext cx="8229600" cy="304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Thermal emission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553200"/>
          </a:xfrm>
        </p:spPr>
        <p:txBody>
          <a:bodyPr>
            <a:normAutofit/>
          </a:bodyPr>
          <a:lstStyle/>
          <a:p>
            <a:pPr marL="0" indent="0" algn="justLow">
              <a:buNone/>
            </a:pPr>
            <a:r>
              <a:rPr lang="en-US" sz="2400" dirty="0" smtClean="0"/>
              <a:t>-Thermally </a:t>
            </a:r>
            <a:r>
              <a:rPr lang="en-US" sz="2400" dirty="0"/>
              <a:t>induced flow </a:t>
            </a:r>
            <a:r>
              <a:rPr lang="en-US" sz="2400" dirty="0" smtClean="0"/>
              <a:t>of electron </a:t>
            </a:r>
            <a:r>
              <a:rPr lang="en-US" sz="2400" dirty="0"/>
              <a:t> from a surface </a:t>
            </a:r>
            <a:r>
              <a:rPr lang="en-US" sz="2400" dirty="0" smtClean="0"/>
              <a:t>because </a:t>
            </a:r>
            <a:r>
              <a:rPr lang="en-US" sz="2400" dirty="0"/>
              <a:t>the thermal </a:t>
            </a:r>
            <a:r>
              <a:rPr lang="en-US" sz="2400" dirty="0" smtClean="0"/>
              <a:t>energy </a:t>
            </a:r>
            <a:r>
              <a:rPr lang="en-US" sz="2400" dirty="0"/>
              <a:t>given to the </a:t>
            </a:r>
            <a:r>
              <a:rPr lang="en-US" sz="2400" dirty="0" smtClean="0"/>
              <a:t>surface overcomes </a:t>
            </a:r>
            <a:r>
              <a:rPr lang="en-US" sz="2400" dirty="0"/>
              <a:t>the </a:t>
            </a:r>
            <a:r>
              <a:rPr lang="en-US" sz="2400" dirty="0">
                <a:hlinkClick r:id="rId3" tooltip="Work function"/>
              </a:rPr>
              <a:t>work function</a:t>
            </a:r>
            <a:r>
              <a:rPr lang="en-US" sz="2400" dirty="0"/>
              <a:t> of the </a:t>
            </a:r>
            <a:r>
              <a:rPr lang="en-US" sz="2400" dirty="0" smtClean="0"/>
              <a:t>material</a:t>
            </a:r>
          </a:p>
          <a:p>
            <a:pPr marL="0" indent="0" algn="justLow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-The </a:t>
            </a:r>
            <a:r>
              <a:rPr lang="en-US" sz="2400" dirty="0"/>
              <a:t>mechanism of emission of </a:t>
            </a:r>
            <a:r>
              <a:rPr lang="en-US" sz="2400" dirty="0" smtClean="0"/>
              <a:t>electron due </a:t>
            </a:r>
            <a:r>
              <a:rPr lang="en-US" sz="2400" dirty="0"/>
              <a:t>to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heating </a:t>
            </a:r>
            <a:r>
              <a:rPr lang="en-US" sz="2400" dirty="0"/>
              <a:t>of metal is </a:t>
            </a:r>
            <a:r>
              <a:rPr lang="en-US" sz="2400" dirty="0" smtClean="0"/>
              <a:t>called thermo- </a:t>
            </a:r>
            <a:r>
              <a:rPr lang="en-US" sz="2400" dirty="0"/>
              <a:t>ionic </a:t>
            </a:r>
            <a:r>
              <a:rPr lang="en-US" sz="2400" dirty="0" smtClean="0"/>
              <a:t>emission</a:t>
            </a:r>
            <a:endParaRPr lang="en-US" sz="2400" dirty="0"/>
          </a:p>
          <a:p>
            <a:pPr marL="0" indent="0" algn="justLow">
              <a:buNone/>
            </a:pPr>
            <a:endParaRPr lang="en-US" sz="2400" dirty="0" smtClean="0"/>
          </a:p>
          <a:p>
            <a:pPr marL="0" indent="0" algn="justLow">
              <a:buNone/>
            </a:pPr>
            <a:r>
              <a:rPr lang="en-US" sz="2400" dirty="0" smtClean="0"/>
              <a:t>-Increase </a:t>
            </a:r>
            <a:r>
              <a:rPr lang="en-US" sz="2400" dirty="0"/>
              <a:t>in temperature of metal(T) </a:t>
            </a:r>
            <a:endParaRPr lang="en-US" sz="2400" dirty="0" smtClean="0"/>
          </a:p>
          <a:p>
            <a:pPr marL="0" indent="0" algn="justLow">
              <a:buNone/>
            </a:pPr>
            <a:r>
              <a:rPr lang="en-US" sz="2400" dirty="0" smtClean="0"/>
              <a:t> </a:t>
            </a:r>
            <a:r>
              <a:rPr lang="en-US" sz="2400" dirty="0"/>
              <a:t>increases the kinetic </a:t>
            </a:r>
            <a:r>
              <a:rPr lang="en-US" sz="2400" dirty="0" smtClean="0"/>
              <a:t>energy(MV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)  </a:t>
            </a:r>
            <a:r>
              <a:rPr lang="en-US" sz="2400" dirty="0"/>
              <a:t>of </a:t>
            </a:r>
            <a:r>
              <a:rPr lang="en-US" sz="2400" dirty="0" smtClean="0"/>
              <a:t>free</a:t>
            </a:r>
          </a:p>
          <a:p>
            <a:pPr marL="0" indent="0" algn="justLow">
              <a:buNone/>
            </a:pPr>
            <a:r>
              <a:rPr lang="en-US" sz="2400" dirty="0" smtClean="0"/>
              <a:t> </a:t>
            </a:r>
            <a:r>
              <a:rPr lang="en-US" sz="2400" dirty="0"/>
              <a:t>electrons </a:t>
            </a:r>
            <a:r>
              <a:rPr lang="en-US" sz="2400" dirty="0" smtClean="0"/>
              <a:t>and as </a:t>
            </a:r>
            <a:r>
              <a:rPr lang="en-US" sz="2400" dirty="0"/>
              <a:t>it goes beyond certain limit, </a:t>
            </a:r>
            <a:endParaRPr lang="en-US" sz="2400" dirty="0" smtClean="0"/>
          </a:p>
          <a:p>
            <a:pPr marL="0" indent="0" algn="justLow">
              <a:buNone/>
            </a:pPr>
            <a:r>
              <a:rPr lang="en-US" sz="2400" dirty="0" smtClean="0"/>
              <a:t>electrons </a:t>
            </a:r>
            <a:r>
              <a:rPr lang="en-US" sz="2400" dirty="0"/>
              <a:t>are ejected from the metal </a:t>
            </a:r>
            <a:r>
              <a:rPr lang="en-US" sz="2400" dirty="0" smtClean="0"/>
              <a:t>surface</a:t>
            </a:r>
          </a:p>
          <a:p>
            <a:pPr marL="0" indent="0" algn="justLow">
              <a:buNone/>
            </a:pPr>
            <a:endParaRPr lang="en-US" sz="2400" dirty="0"/>
          </a:p>
          <a:p>
            <a:pPr marL="0" indent="0" algn="justLow">
              <a:buNone/>
            </a:pPr>
            <a:r>
              <a:rPr lang="en-US" sz="2400" dirty="0" smtClean="0"/>
              <a:t>-The </a:t>
            </a:r>
            <a:r>
              <a:rPr lang="en-US" sz="2400" dirty="0"/>
              <a:t>temperature at which thermo-ionic emission takes place, most of the metals melt. Hence, refractory materials like tungsten </a:t>
            </a:r>
            <a:r>
              <a:rPr lang="en-US" sz="2400" dirty="0" smtClean="0"/>
              <a:t>and carbon</a:t>
            </a:r>
            <a:r>
              <a:rPr lang="en-US" sz="2400" dirty="0"/>
              <a:t>, having </a:t>
            </a:r>
            <a:r>
              <a:rPr lang="en-US" sz="2400" dirty="0" smtClean="0"/>
              <a:t>high melting </a:t>
            </a:r>
            <a:r>
              <a:rPr lang="en-US" sz="2400" dirty="0"/>
              <a:t>point exhibit </a:t>
            </a:r>
            <a:r>
              <a:rPr lang="en-US" sz="2400" dirty="0" smtClean="0"/>
              <a:t>thermo-ionic </a:t>
            </a:r>
            <a:r>
              <a:rPr lang="en-US" sz="2400" dirty="0"/>
              <a:t>electron emission tendency.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28800"/>
            <a:ext cx="28384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526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Field Electron Emission</a:t>
            </a:r>
            <a:r>
              <a:rPr lang="en-US" b="1" dirty="0"/>
              <a:t>: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991600" cy="5592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-</a:t>
            </a:r>
            <a:r>
              <a:rPr lang="en-US" sz="2400" dirty="0"/>
              <a:t>In this </a:t>
            </a:r>
            <a:r>
              <a:rPr lang="en-US" sz="2400" dirty="0" smtClean="0"/>
              <a:t>approach high </a:t>
            </a:r>
            <a:r>
              <a:rPr lang="en-US" sz="2400" dirty="0"/>
              <a:t>strength electro-magnetic field that generated during  thermal emission </a:t>
            </a:r>
            <a:r>
              <a:rPr lang="en-US" sz="2400" dirty="0" smtClean="0"/>
              <a:t>process, leads to </a:t>
            </a:r>
            <a:r>
              <a:rPr lang="en-US" sz="2400" dirty="0"/>
              <a:t>free electrons </a:t>
            </a:r>
            <a:r>
              <a:rPr lang="en-US" sz="2400" dirty="0" smtClean="0"/>
              <a:t>pull out </a:t>
            </a:r>
            <a:r>
              <a:rPr lang="en-US" sz="2400" dirty="0"/>
              <a:t>of </a:t>
            </a:r>
            <a:r>
              <a:rPr lang="en-US" sz="2400" dirty="0" smtClean="0"/>
              <a:t>the </a:t>
            </a:r>
            <a:r>
              <a:rPr lang="en-US" sz="2400" dirty="0"/>
              <a:t>metal surface </a:t>
            </a:r>
            <a:r>
              <a:rPr lang="en-US" sz="2400" dirty="0" smtClean="0"/>
              <a:t>  </a:t>
            </a:r>
            <a:r>
              <a:rPr lang="en-US" sz="2400" dirty="0"/>
              <a:t>. </a:t>
            </a:r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Font typeface="Arial" pitchFamily="34" charset="0"/>
              <a:buNone/>
            </a:pPr>
            <a:r>
              <a:rPr lang="en-US" sz="2400" dirty="0" smtClean="0"/>
              <a:t>-</a:t>
            </a:r>
            <a:r>
              <a:rPr lang="en-US" sz="2400" dirty="0"/>
              <a:t>High potential difference(107 V/cm) between 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dirty="0"/>
              <a:t>the  work piece and electrodes established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dirty="0"/>
              <a:t>(to overcome the work function) for the </a:t>
            </a:r>
            <a:r>
              <a:rPr lang="en-US" sz="2400" dirty="0" smtClean="0"/>
              <a:t>field 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dirty="0" smtClean="0"/>
              <a:t>electron </a:t>
            </a:r>
            <a:r>
              <a:rPr lang="en-US" sz="2400" dirty="0"/>
              <a:t>emission purpose.</a:t>
            </a:r>
          </a:p>
          <a:p>
            <a:endParaRPr lang="en-US" sz="2400" dirty="0" smtClean="0"/>
          </a:p>
          <a:p>
            <a:pPr marL="0" indent="0" algn="ctr">
              <a:buNone/>
            </a:pPr>
            <a:endParaRPr lang="en-US" sz="4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6"/>
          <a:stretch/>
        </p:blipFill>
        <p:spPr bwMode="auto">
          <a:xfrm>
            <a:off x="5943600" y="2286000"/>
            <a:ext cx="3169920" cy="289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923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3342</TotalTime>
  <Words>1454</Words>
  <Application>Microsoft Office PowerPoint</Application>
  <PresentationFormat>On-screen Show (4:3)</PresentationFormat>
  <Paragraphs>214</Paragraphs>
  <Slides>24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Lecture 5 Physics of Welding Arc I</vt:lpstr>
      <vt:lpstr>Ohms Law Triangles </vt:lpstr>
      <vt:lpstr>Ohms Law Pie Chart  </vt:lpstr>
      <vt:lpstr>Introduction </vt:lpstr>
      <vt:lpstr>Introduction</vt:lpstr>
      <vt:lpstr>Emission of Free electrons</vt:lpstr>
      <vt:lpstr>Emission of Free electrons</vt:lpstr>
      <vt:lpstr>Thermal emission</vt:lpstr>
      <vt:lpstr>Field Electron Emission: </vt:lpstr>
      <vt:lpstr>Secondary Electron Emission </vt:lpstr>
      <vt:lpstr>Zones in Arc Gap</vt:lpstr>
      <vt:lpstr> Cathode spot </vt:lpstr>
      <vt:lpstr>Cathode spot </vt:lpstr>
      <vt:lpstr>Cathode Spot </vt:lpstr>
      <vt:lpstr>Cathode drop region: </vt:lpstr>
      <vt:lpstr>Plasma</vt:lpstr>
      <vt:lpstr>Anode drop region: </vt:lpstr>
      <vt:lpstr>Anode spot: </vt:lpstr>
      <vt:lpstr>Electrical Fundamentals of Welding Arc</vt:lpstr>
      <vt:lpstr>PowerPoint Presentation</vt:lpstr>
      <vt:lpstr>Electrical Fundamentals of Welding Arc</vt:lpstr>
      <vt:lpstr>Electrical Fundamentals of Welding Arc</vt:lpstr>
      <vt:lpstr>Electrical Fundamentals of Welding Arc</vt:lpstr>
      <vt:lpstr>Electrical Fundamentals of Welding Arc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Ehab Saad</dc:creator>
  <cp:lastModifiedBy>Acer5</cp:lastModifiedBy>
  <cp:revision>96</cp:revision>
  <dcterms:created xsi:type="dcterms:W3CDTF">2006-08-16T00:00:00Z</dcterms:created>
  <dcterms:modified xsi:type="dcterms:W3CDTF">2021-02-03T08:53:48Z</dcterms:modified>
</cp:coreProperties>
</file>